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60" r:id="rId3"/>
    <p:sldId id="257" r:id="rId4"/>
    <p:sldId id="261" r:id="rId5"/>
    <p:sldId id="264" r:id="rId6"/>
    <p:sldId id="265" r:id="rId7"/>
    <p:sldId id="266" r:id="rId8"/>
    <p:sldId id="263" r:id="rId9"/>
    <p:sldId id="267" r:id="rId10"/>
    <p:sldId id="270" r:id="rId11"/>
    <p:sldId id="269"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142323-AFA4-496F-A038-AFF05C1B5EC7}"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559D1-D522-484C-87EA-B77ACBB4051F}" type="slidenum">
              <a:rPr lang="en-US" smtClean="0"/>
              <a:t>‹#›</a:t>
            </a:fld>
            <a:endParaRPr lang="en-US"/>
          </a:p>
        </p:txBody>
      </p:sp>
    </p:spTree>
    <p:extLst>
      <p:ext uri="{BB962C8B-B14F-4D97-AF65-F5344CB8AC3E}">
        <p14:creationId xmlns:p14="http://schemas.microsoft.com/office/powerpoint/2010/main" val="1961845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8654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572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100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636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9356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487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6215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E89A7-ED3E-473F-B3F2-4E0CB1914A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4636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10</a:t>
            </a:fld>
            <a:endParaRPr lang="en-US"/>
          </a:p>
        </p:txBody>
      </p:sp>
    </p:spTree>
    <p:extLst>
      <p:ext uri="{BB962C8B-B14F-4D97-AF65-F5344CB8AC3E}">
        <p14:creationId xmlns:p14="http://schemas.microsoft.com/office/powerpoint/2010/main" val="2521340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11</a:t>
            </a:fld>
            <a:endParaRPr lang="en-US"/>
          </a:p>
        </p:txBody>
      </p:sp>
    </p:spTree>
    <p:extLst>
      <p:ext uri="{BB962C8B-B14F-4D97-AF65-F5344CB8AC3E}">
        <p14:creationId xmlns:p14="http://schemas.microsoft.com/office/powerpoint/2010/main" val="401487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182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71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8722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82157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4221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3439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1216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788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604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694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905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436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4853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763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915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4654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2894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0813" y="482600"/>
            <a:ext cx="8915399" cy="2262781"/>
          </a:xfrm>
        </p:spPr>
        <p:txBody>
          <a:bodyPr/>
          <a:lstStyle/>
          <a:p>
            <a:r>
              <a:rPr lang="en-US" dirty="0" smtClean="0"/>
              <a:t>The Gospel of Luke</a:t>
            </a:r>
            <a:endParaRPr lang="en-US" dirty="0"/>
          </a:p>
        </p:txBody>
      </p:sp>
      <p:sp>
        <p:nvSpPr>
          <p:cNvPr id="3" name="Subtitle 2"/>
          <p:cNvSpPr>
            <a:spLocks noGrp="1"/>
          </p:cNvSpPr>
          <p:nvPr>
            <p:ph type="subTitle" idx="1"/>
          </p:nvPr>
        </p:nvSpPr>
        <p:spPr>
          <a:xfrm>
            <a:off x="3512850" y="2766035"/>
            <a:ext cx="8915399" cy="1126283"/>
          </a:xfrm>
        </p:spPr>
        <p:txBody>
          <a:bodyPr/>
          <a:lstStyle/>
          <a:p>
            <a:r>
              <a:rPr lang="en-US" dirty="0" smtClean="0"/>
              <a:t>Session 2- Wednesday September 16, 2020</a:t>
            </a:r>
            <a:br>
              <a:rPr lang="en-US" dirty="0" smtClean="0"/>
            </a:br>
            <a:r>
              <a:rPr lang="en-US" dirty="0" smtClean="0"/>
              <a:t>             Valley Presbyterian Church</a:t>
            </a:r>
          </a:p>
        </p:txBody>
      </p:sp>
    </p:spTree>
    <p:extLst>
      <p:ext uri="{BB962C8B-B14F-4D97-AF65-F5344CB8AC3E}">
        <p14:creationId xmlns:p14="http://schemas.microsoft.com/office/powerpoint/2010/main" val="197261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9143609" cy="770581"/>
          </a:xfrm>
        </p:spPr>
        <p:txBody>
          <a:bodyPr/>
          <a:lstStyle/>
          <a:p>
            <a:r>
              <a:rPr lang="en-US" dirty="0" smtClean="0"/>
              <a:t>How can we be praying for each other</a:t>
            </a:r>
            <a:endParaRPr lang="en-US" dirty="0"/>
          </a:p>
        </p:txBody>
      </p:sp>
      <p:sp>
        <p:nvSpPr>
          <p:cNvPr id="3" name="Content Placeholder 2"/>
          <p:cNvSpPr>
            <a:spLocks noGrp="1"/>
          </p:cNvSpPr>
          <p:nvPr>
            <p:ph idx="1"/>
          </p:nvPr>
        </p:nvSpPr>
        <p:spPr>
          <a:xfrm>
            <a:off x="2585499" y="1182255"/>
            <a:ext cx="8915400" cy="3777622"/>
          </a:xfrm>
        </p:spPr>
        <p:txBody>
          <a:bodyPr>
            <a:normAutofit/>
          </a:bodyPr>
          <a:lstStyle/>
          <a:p>
            <a:endParaRPr lang="en-US" sz="2200" dirty="0"/>
          </a:p>
        </p:txBody>
      </p:sp>
    </p:spTree>
    <p:extLst>
      <p:ext uri="{BB962C8B-B14F-4D97-AF65-F5344CB8AC3E}">
        <p14:creationId xmlns:p14="http://schemas.microsoft.com/office/powerpoint/2010/main" val="404905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Next week 9/23 with David Joynt</a:t>
            </a:r>
            <a:endParaRPr lang="en-US" dirty="0"/>
          </a:p>
        </p:txBody>
      </p:sp>
      <p:sp>
        <p:nvSpPr>
          <p:cNvPr id="3" name="Content Placeholder 2"/>
          <p:cNvSpPr>
            <a:spLocks noGrp="1"/>
          </p:cNvSpPr>
          <p:nvPr>
            <p:ph idx="1"/>
          </p:nvPr>
        </p:nvSpPr>
        <p:spPr>
          <a:xfrm>
            <a:off x="2585499" y="1182255"/>
            <a:ext cx="8915400" cy="3777622"/>
          </a:xfrm>
        </p:spPr>
        <p:txBody>
          <a:bodyPr>
            <a:normAutofit/>
          </a:bodyPr>
          <a:lstStyle/>
          <a:p>
            <a:r>
              <a:rPr lang="en-US" sz="2400" dirty="0" smtClean="0"/>
              <a:t>The Preparation for the Ministry of Jesus</a:t>
            </a:r>
          </a:p>
          <a:p>
            <a:pPr lvl="1"/>
            <a:r>
              <a:rPr lang="en-US" sz="2200" dirty="0" smtClean="0"/>
              <a:t>3:1-4:13</a:t>
            </a:r>
            <a:endParaRPr lang="en-US" sz="2200" dirty="0"/>
          </a:p>
        </p:txBody>
      </p:sp>
    </p:spTree>
    <p:extLst>
      <p:ext uri="{BB962C8B-B14F-4D97-AF65-F5344CB8AC3E}">
        <p14:creationId xmlns:p14="http://schemas.microsoft.com/office/powerpoint/2010/main" val="317229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Next Week</a:t>
            </a:r>
            <a:endParaRPr lang="en-US" dirty="0"/>
          </a:p>
        </p:txBody>
      </p:sp>
      <p:sp>
        <p:nvSpPr>
          <p:cNvPr id="3" name="Content Placeholder 2"/>
          <p:cNvSpPr>
            <a:spLocks noGrp="1"/>
          </p:cNvSpPr>
          <p:nvPr>
            <p:ph idx="1"/>
          </p:nvPr>
        </p:nvSpPr>
        <p:spPr>
          <a:xfrm>
            <a:off x="2585499" y="1182254"/>
            <a:ext cx="8915400" cy="5675746"/>
          </a:xfrm>
        </p:spPr>
        <p:txBody>
          <a:bodyPr>
            <a:normAutofit/>
          </a:bodyPr>
          <a:lstStyle/>
          <a:p>
            <a:r>
              <a:rPr lang="en-US" sz="2400" dirty="0" smtClean="0"/>
              <a:t>Simeon </a:t>
            </a:r>
            <a:r>
              <a:rPr lang="en-US" sz="2400" dirty="0"/>
              <a:t>and Anna</a:t>
            </a:r>
          </a:p>
          <a:p>
            <a:pPr lvl="1"/>
            <a:r>
              <a:rPr lang="en-US" sz="2200" dirty="0"/>
              <a:t>29-32</a:t>
            </a:r>
          </a:p>
          <a:p>
            <a:r>
              <a:rPr lang="en-US" sz="2400" dirty="0"/>
              <a:t>Jesus in the </a:t>
            </a:r>
            <a:r>
              <a:rPr lang="en-US" sz="2400" dirty="0" smtClean="0"/>
              <a:t>temple</a:t>
            </a:r>
          </a:p>
          <a:p>
            <a:pPr lvl="1"/>
            <a:r>
              <a:rPr lang="en-US" sz="2200" dirty="0" smtClean="0"/>
              <a:t>Three days 46…49-50</a:t>
            </a:r>
            <a:endParaRPr lang="en-US" sz="2200" dirty="0"/>
          </a:p>
        </p:txBody>
      </p:sp>
    </p:spTree>
    <p:extLst>
      <p:ext uri="{BB962C8B-B14F-4D97-AF65-F5344CB8AC3E}">
        <p14:creationId xmlns:p14="http://schemas.microsoft.com/office/powerpoint/2010/main" val="124987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Our time today</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a:t>The Prologue </a:t>
            </a:r>
          </a:p>
          <a:p>
            <a:pPr lvl="1"/>
            <a:r>
              <a:rPr lang="en-US" sz="2200" dirty="0"/>
              <a:t>Formation of the Gospel of Luke</a:t>
            </a:r>
          </a:p>
          <a:p>
            <a:pPr lvl="1"/>
            <a:r>
              <a:rPr lang="en-US" sz="2200" dirty="0"/>
              <a:t>Inclusion in </a:t>
            </a:r>
            <a:r>
              <a:rPr lang="en-US" sz="2200" dirty="0" smtClean="0"/>
              <a:t>Scripture</a:t>
            </a:r>
            <a:endParaRPr lang="en-US" sz="2400" dirty="0" smtClean="0"/>
          </a:p>
          <a:p>
            <a:r>
              <a:rPr lang="en-US" sz="2400" dirty="0" smtClean="0"/>
              <a:t>Birth and Childhood of Jesus</a:t>
            </a:r>
          </a:p>
          <a:p>
            <a:pPr lvl="1"/>
            <a:r>
              <a:rPr lang="en-US" sz="2200" dirty="0" smtClean="0"/>
              <a:t>In-breaking of the Kingdom of God </a:t>
            </a:r>
          </a:p>
          <a:p>
            <a:pPr lvl="1"/>
            <a:r>
              <a:rPr lang="en-US" sz="2200" dirty="0" smtClean="0"/>
              <a:t>Emmanuel- ‘God with Us’ </a:t>
            </a:r>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121710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Prologue 1:1-1:4</a:t>
            </a:r>
            <a:endParaRPr lang="en-US" dirty="0"/>
          </a:p>
        </p:txBody>
      </p:sp>
      <p:sp>
        <p:nvSpPr>
          <p:cNvPr id="3" name="Content Placeholder 2"/>
          <p:cNvSpPr>
            <a:spLocks noGrp="1"/>
          </p:cNvSpPr>
          <p:nvPr>
            <p:ph idx="1"/>
          </p:nvPr>
        </p:nvSpPr>
        <p:spPr>
          <a:xfrm>
            <a:off x="2585499" y="1182254"/>
            <a:ext cx="8915400" cy="5675746"/>
          </a:xfrm>
        </p:spPr>
        <p:txBody>
          <a:bodyPr>
            <a:normAutofit/>
          </a:bodyPr>
          <a:lstStyle/>
          <a:p>
            <a:r>
              <a:rPr lang="en-US" sz="2400" dirty="0"/>
              <a:t>Luke as a trustworthy source</a:t>
            </a:r>
          </a:p>
          <a:p>
            <a:pPr lvl="1"/>
            <a:r>
              <a:rPr lang="en-US" sz="2200" dirty="0"/>
              <a:t>Scientific </a:t>
            </a:r>
            <a:r>
              <a:rPr lang="en-US" sz="2200" dirty="0" smtClean="0"/>
              <a:t>method</a:t>
            </a:r>
          </a:p>
          <a:p>
            <a:r>
              <a:rPr lang="en-US" sz="2400" dirty="0" smtClean="0"/>
              <a:t>For Theophilus, ‘lover of God’</a:t>
            </a:r>
          </a:p>
          <a:p>
            <a:pPr lvl="1"/>
            <a:r>
              <a:rPr lang="en-US" sz="2200" dirty="0" smtClean="0"/>
              <a:t>High level Roman official </a:t>
            </a:r>
          </a:p>
          <a:p>
            <a:pPr lvl="1"/>
            <a:r>
              <a:rPr lang="en-US" sz="2200" dirty="0" smtClean="0"/>
              <a:t>Literary device for all people who love God</a:t>
            </a:r>
          </a:p>
          <a:p>
            <a:r>
              <a:rPr lang="en-US" sz="2400" dirty="0" smtClean="0"/>
              <a:t>Content is life and ministry of Jesus</a:t>
            </a:r>
          </a:p>
          <a:p>
            <a:pPr lvl="1"/>
            <a:r>
              <a:rPr lang="en-US" sz="2200" dirty="0" smtClean="0"/>
              <a:t>V.4 ‘certainty of what you have been taught’</a:t>
            </a:r>
          </a:p>
          <a:p>
            <a:r>
              <a:rPr lang="en-US" sz="2400" dirty="0" smtClean="0"/>
              <a:t>Why write it down</a:t>
            </a:r>
          </a:p>
          <a:p>
            <a:pPr lvl="1"/>
            <a:r>
              <a:rPr lang="en-US" sz="2200" dirty="0" smtClean="0"/>
              <a:t>Jewish rebellion of 66 (destruction of temple 70)</a:t>
            </a:r>
          </a:p>
          <a:p>
            <a:pPr lvl="1"/>
            <a:r>
              <a:rPr lang="en-US" sz="2200" dirty="0" smtClean="0"/>
              <a:t>People are being scattered</a:t>
            </a:r>
          </a:p>
          <a:p>
            <a:pPr lvl="1"/>
            <a:r>
              <a:rPr lang="en-US" sz="2200" dirty="0" smtClean="0"/>
              <a:t>Original places of Jesus being destroyed</a:t>
            </a:r>
          </a:p>
          <a:p>
            <a:pPr lvl="1"/>
            <a:r>
              <a:rPr lang="en-US" sz="2200" dirty="0" smtClean="0"/>
              <a:t>Original generation dying</a:t>
            </a:r>
          </a:p>
          <a:p>
            <a:pPr marL="457200" lvl="1" indent="0">
              <a:buNone/>
            </a:pPr>
            <a:endParaRPr lang="en-US" sz="2000" dirty="0"/>
          </a:p>
        </p:txBody>
      </p:sp>
    </p:spTree>
    <p:extLst>
      <p:ext uri="{BB962C8B-B14F-4D97-AF65-F5344CB8AC3E}">
        <p14:creationId xmlns:p14="http://schemas.microsoft.com/office/powerpoint/2010/main" val="47133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Prologue 1:1-1:4</a:t>
            </a:r>
            <a:endParaRPr lang="en-US" dirty="0"/>
          </a:p>
        </p:txBody>
      </p:sp>
      <p:sp>
        <p:nvSpPr>
          <p:cNvPr id="3" name="Content Placeholder 2"/>
          <p:cNvSpPr>
            <a:spLocks noGrp="1"/>
          </p:cNvSpPr>
          <p:nvPr>
            <p:ph idx="1"/>
          </p:nvPr>
        </p:nvSpPr>
        <p:spPr>
          <a:xfrm>
            <a:off x="2585499" y="1182254"/>
            <a:ext cx="8915400" cy="5675746"/>
          </a:xfrm>
        </p:spPr>
        <p:txBody>
          <a:bodyPr>
            <a:normAutofit/>
          </a:bodyPr>
          <a:lstStyle/>
          <a:p>
            <a:r>
              <a:rPr lang="en-US" sz="2400" dirty="0"/>
              <a:t>Luke was a traveling companion of Paul</a:t>
            </a:r>
          </a:p>
          <a:p>
            <a:pPr lvl="1"/>
            <a:r>
              <a:rPr lang="en-US" sz="2200" dirty="0"/>
              <a:t>Philemon 1:24, Colossians 4:14, 2 Timothy 4:11</a:t>
            </a:r>
          </a:p>
          <a:p>
            <a:r>
              <a:rPr lang="en-US" sz="2400" dirty="0" smtClean="0"/>
              <a:t>Matthew- one of the 12</a:t>
            </a:r>
          </a:p>
          <a:p>
            <a:pPr lvl="1"/>
            <a:r>
              <a:rPr lang="en-US" sz="2200" dirty="0">
                <a:ea typeface="Calibri" panose="020F0502020204030204" pitchFamily="34" charset="0"/>
                <a:cs typeface="Times New Roman" panose="02020603050405020304" pitchFamily="18" charset="0"/>
              </a:rPr>
              <a:t>Matthew 10:2-4, Mark 3:16-19, Luke 6:14-16, Acts 1:13</a:t>
            </a:r>
            <a:endParaRPr lang="en-US" sz="2200" dirty="0" smtClean="0"/>
          </a:p>
          <a:p>
            <a:r>
              <a:rPr lang="en-US" sz="2400" dirty="0" smtClean="0"/>
              <a:t>Mark friend of Peter</a:t>
            </a:r>
          </a:p>
          <a:p>
            <a:pPr lvl="1"/>
            <a:r>
              <a:rPr lang="en-US" sz="2200" dirty="0" smtClean="0"/>
              <a:t>1 Peter 5:13</a:t>
            </a:r>
          </a:p>
          <a:p>
            <a:r>
              <a:rPr lang="en-US" sz="2400" dirty="0"/>
              <a:t>Mark traveling companion of Paul </a:t>
            </a:r>
          </a:p>
          <a:p>
            <a:pPr lvl="1"/>
            <a:r>
              <a:rPr lang="en-US" sz="2200" dirty="0"/>
              <a:t>Acts 12:12 </a:t>
            </a:r>
            <a:endParaRPr lang="en-US" sz="2400" dirty="0" smtClean="0"/>
          </a:p>
          <a:p>
            <a:r>
              <a:rPr lang="en-US" sz="2400" dirty="0" smtClean="0"/>
              <a:t>John- one of the 12, one of the 3</a:t>
            </a:r>
          </a:p>
          <a:p>
            <a:pPr lvl="1"/>
            <a:r>
              <a:rPr lang="en-US" sz="2200" dirty="0">
                <a:ea typeface="Calibri" panose="020F0502020204030204" pitchFamily="34" charset="0"/>
                <a:cs typeface="Times New Roman" panose="02020603050405020304" pitchFamily="18" charset="0"/>
              </a:rPr>
              <a:t>Matthew 10:2-4, Mark 3:16-19, Luke 6:14-16, Acts 1:13</a:t>
            </a:r>
            <a:endParaRPr lang="en-US" sz="2200" dirty="0"/>
          </a:p>
          <a:p>
            <a:pPr lvl="1"/>
            <a:r>
              <a:rPr lang="en-US" sz="2200" dirty="0" smtClean="0"/>
              <a:t>Mark 9:2</a:t>
            </a:r>
          </a:p>
          <a:p>
            <a:pPr marL="457200" lvl="1" indent="0">
              <a:buNone/>
            </a:pPr>
            <a:endParaRPr lang="en-US" sz="2000" dirty="0"/>
          </a:p>
        </p:txBody>
      </p:sp>
    </p:spTree>
    <p:extLst>
      <p:ext uri="{BB962C8B-B14F-4D97-AF65-F5344CB8AC3E}">
        <p14:creationId xmlns:p14="http://schemas.microsoft.com/office/powerpoint/2010/main" val="126722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Birth of Jesus 1:5-2:20</a:t>
            </a:r>
            <a:endParaRPr lang="en-US" dirty="0"/>
          </a:p>
        </p:txBody>
      </p:sp>
      <p:sp>
        <p:nvSpPr>
          <p:cNvPr id="3" name="Content Placeholder 2"/>
          <p:cNvSpPr>
            <a:spLocks noGrp="1"/>
          </p:cNvSpPr>
          <p:nvPr>
            <p:ph idx="1"/>
          </p:nvPr>
        </p:nvSpPr>
        <p:spPr>
          <a:xfrm>
            <a:off x="2585499" y="1209963"/>
            <a:ext cx="8915400" cy="5675746"/>
          </a:xfrm>
        </p:spPr>
        <p:txBody>
          <a:bodyPr>
            <a:normAutofit/>
          </a:bodyPr>
          <a:lstStyle/>
          <a:p>
            <a:r>
              <a:rPr lang="en-US" sz="2400" dirty="0"/>
              <a:t>Zechariah and Elizabeth</a:t>
            </a:r>
          </a:p>
          <a:p>
            <a:pPr lvl="1"/>
            <a:r>
              <a:rPr lang="en-US" sz="2200" dirty="0"/>
              <a:t>John the Baptist</a:t>
            </a:r>
          </a:p>
          <a:p>
            <a:r>
              <a:rPr lang="en-US" sz="2400" dirty="0"/>
              <a:t>Mary and Joseph</a:t>
            </a:r>
          </a:p>
          <a:p>
            <a:pPr lvl="1"/>
            <a:r>
              <a:rPr lang="en-US" sz="2200" dirty="0" smtClean="0"/>
              <a:t>Jesus</a:t>
            </a:r>
            <a:endParaRPr lang="en-US" sz="2400" dirty="0" smtClean="0"/>
          </a:p>
          <a:p>
            <a:r>
              <a:rPr lang="en-US" sz="2400" dirty="0"/>
              <a:t>Reaction of Mary and Zechariah</a:t>
            </a:r>
          </a:p>
          <a:p>
            <a:pPr lvl="1"/>
            <a:r>
              <a:rPr lang="en-US" sz="2200" dirty="0"/>
              <a:t>Example of the upside down </a:t>
            </a:r>
            <a:r>
              <a:rPr lang="en-US" sz="2200" dirty="0" smtClean="0"/>
              <a:t>gospel</a:t>
            </a:r>
            <a:endParaRPr lang="en-US" sz="2400" dirty="0" smtClean="0"/>
          </a:p>
          <a:p>
            <a:r>
              <a:rPr lang="en-US" sz="2400" dirty="0" smtClean="0"/>
              <a:t>Jesus as…</a:t>
            </a:r>
          </a:p>
          <a:p>
            <a:pPr lvl="1"/>
            <a:r>
              <a:rPr lang="en-US" sz="2200" dirty="0" smtClean="0"/>
              <a:t>Son </a:t>
            </a:r>
            <a:r>
              <a:rPr lang="en-US" sz="2200" smtClean="0"/>
              <a:t>of </a:t>
            </a:r>
            <a:r>
              <a:rPr lang="en-US" sz="2200" smtClean="0"/>
              <a:t>God</a:t>
            </a:r>
            <a:endParaRPr lang="en-US" sz="2200" dirty="0" smtClean="0"/>
          </a:p>
        </p:txBody>
      </p:sp>
    </p:spTree>
    <p:extLst>
      <p:ext uri="{BB962C8B-B14F-4D97-AF65-F5344CB8AC3E}">
        <p14:creationId xmlns:p14="http://schemas.microsoft.com/office/powerpoint/2010/main" val="23687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Birth of Jesus 1:5-2:20</a:t>
            </a:r>
            <a:endParaRPr lang="en-US" dirty="0"/>
          </a:p>
        </p:txBody>
      </p:sp>
      <p:sp>
        <p:nvSpPr>
          <p:cNvPr id="3" name="Content Placeholder 2"/>
          <p:cNvSpPr>
            <a:spLocks noGrp="1"/>
          </p:cNvSpPr>
          <p:nvPr>
            <p:ph idx="1"/>
          </p:nvPr>
        </p:nvSpPr>
        <p:spPr>
          <a:xfrm>
            <a:off x="2585499" y="1209963"/>
            <a:ext cx="8915400" cy="5675746"/>
          </a:xfrm>
        </p:spPr>
        <p:txBody>
          <a:bodyPr>
            <a:normAutofit/>
          </a:bodyPr>
          <a:lstStyle/>
          <a:p>
            <a:r>
              <a:rPr lang="en-US" sz="2400" dirty="0" smtClean="0"/>
              <a:t>Mary’s Song</a:t>
            </a:r>
          </a:p>
          <a:p>
            <a:pPr lvl="1"/>
            <a:endParaRPr lang="en-US" sz="2200" dirty="0" smtClean="0"/>
          </a:p>
          <a:p>
            <a:r>
              <a:rPr lang="en-US" sz="2400" dirty="0" smtClean="0"/>
              <a:t>Zechariah’s Song</a:t>
            </a:r>
            <a:endParaRPr lang="en-US" sz="2200" dirty="0" smtClean="0"/>
          </a:p>
        </p:txBody>
      </p:sp>
    </p:spTree>
    <p:extLst>
      <p:ext uri="{BB962C8B-B14F-4D97-AF65-F5344CB8AC3E}">
        <p14:creationId xmlns:p14="http://schemas.microsoft.com/office/powerpoint/2010/main" val="213537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Birth of Jesus 1:5-2:20</a:t>
            </a:r>
            <a:endParaRPr lang="en-US" dirty="0"/>
          </a:p>
        </p:txBody>
      </p:sp>
      <p:sp>
        <p:nvSpPr>
          <p:cNvPr id="3" name="Content Placeholder 2"/>
          <p:cNvSpPr>
            <a:spLocks noGrp="1"/>
          </p:cNvSpPr>
          <p:nvPr>
            <p:ph idx="1"/>
          </p:nvPr>
        </p:nvSpPr>
        <p:spPr>
          <a:xfrm>
            <a:off x="2585499" y="1209963"/>
            <a:ext cx="8915400" cy="5675746"/>
          </a:xfrm>
        </p:spPr>
        <p:txBody>
          <a:bodyPr>
            <a:normAutofit/>
          </a:bodyPr>
          <a:lstStyle/>
          <a:p>
            <a:r>
              <a:rPr lang="en-US" sz="2400" dirty="0" smtClean="0"/>
              <a:t>Caesar </a:t>
            </a:r>
            <a:r>
              <a:rPr lang="en-US" sz="2400" dirty="0"/>
              <a:t>Augustus and Jesus</a:t>
            </a:r>
          </a:p>
          <a:p>
            <a:pPr lvl="1"/>
            <a:r>
              <a:rPr lang="en-US" sz="2200" dirty="0"/>
              <a:t>‘Son of God</a:t>
            </a:r>
            <a:r>
              <a:rPr lang="en-US" sz="2200" dirty="0" smtClean="0"/>
              <a:t>’</a:t>
            </a:r>
          </a:p>
          <a:p>
            <a:pPr marL="457200" lvl="1" indent="0">
              <a:buNone/>
            </a:pPr>
            <a:endParaRPr lang="en-US" sz="2400" dirty="0" smtClean="0"/>
          </a:p>
          <a:p>
            <a:r>
              <a:rPr lang="en-US" sz="2400" dirty="0" smtClean="0"/>
              <a:t>No room in the inn and the trough</a:t>
            </a:r>
          </a:p>
          <a:p>
            <a:pPr lvl="1"/>
            <a:endParaRPr lang="en-US" sz="2200" dirty="0" smtClean="0"/>
          </a:p>
          <a:p>
            <a:r>
              <a:rPr lang="en-US" sz="2400" dirty="0" smtClean="0"/>
              <a:t>Shepherds and Heavenly Host</a:t>
            </a:r>
          </a:p>
          <a:p>
            <a:endParaRPr lang="en-US" sz="2400" dirty="0"/>
          </a:p>
          <a:p>
            <a:r>
              <a:rPr lang="en-US" sz="2400" dirty="0" smtClean="0"/>
              <a:t>Immanuel/</a:t>
            </a:r>
            <a:r>
              <a:rPr lang="en-US" sz="2400" dirty="0" err="1" smtClean="0"/>
              <a:t>Inbreaking</a:t>
            </a:r>
            <a:r>
              <a:rPr lang="en-US" sz="2400" dirty="0" smtClean="0"/>
              <a:t>/Incarnation </a:t>
            </a:r>
            <a:endParaRPr lang="en-US" sz="2200" dirty="0" smtClean="0"/>
          </a:p>
        </p:txBody>
      </p:sp>
    </p:spTree>
    <p:extLst>
      <p:ext uri="{BB962C8B-B14F-4D97-AF65-F5344CB8AC3E}">
        <p14:creationId xmlns:p14="http://schemas.microsoft.com/office/powerpoint/2010/main" val="194071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Childhood of Jesus 2:21-52</a:t>
            </a:r>
            <a:endParaRPr lang="en-US" dirty="0"/>
          </a:p>
        </p:txBody>
      </p:sp>
      <p:sp>
        <p:nvSpPr>
          <p:cNvPr id="3" name="Content Placeholder 2"/>
          <p:cNvSpPr>
            <a:spLocks noGrp="1"/>
          </p:cNvSpPr>
          <p:nvPr>
            <p:ph idx="1"/>
          </p:nvPr>
        </p:nvSpPr>
        <p:spPr>
          <a:xfrm>
            <a:off x="2585499" y="1182254"/>
            <a:ext cx="8915400" cy="5675746"/>
          </a:xfrm>
        </p:spPr>
        <p:txBody>
          <a:bodyPr>
            <a:normAutofit/>
          </a:bodyPr>
          <a:lstStyle/>
          <a:p>
            <a:r>
              <a:rPr lang="en-US" sz="2400" dirty="0" smtClean="0"/>
              <a:t>Simeon </a:t>
            </a:r>
            <a:r>
              <a:rPr lang="en-US" sz="2400" dirty="0"/>
              <a:t>and Anna</a:t>
            </a:r>
          </a:p>
          <a:p>
            <a:pPr lvl="1"/>
            <a:r>
              <a:rPr lang="en-US" sz="2200" dirty="0" smtClean="0"/>
              <a:t>Salvation for all vs. 32</a:t>
            </a:r>
            <a:endParaRPr lang="en-US" sz="2200" dirty="0"/>
          </a:p>
          <a:p>
            <a:r>
              <a:rPr lang="en-US" sz="2400" dirty="0"/>
              <a:t>Jesus in the </a:t>
            </a:r>
            <a:r>
              <a:rPr lang="en-US" sz="2400" dirty="0" smtClean="0"/>
              <a:t>temple</a:t>
            </a:r>
          </a:p>
          <a:p>
            <a:pPr lvl="1"/>
            <a:r>
              <a:rPr lang="en-US" sz="2200" dirty="0" smtClean="0"/>
              <a:t>Three days vs. 46</a:t>
            </a:r>
          </a:p>
          <a:p>
            <a:pPr lvl="1"/>
            <a:r>
              <a:rPr lang="en-US" sz="2200" smtClean="0"/>
              <a:t>Jesus in Father’s House 48-50</a:t>
            </a:r>
            <a:endParaRPr lang="en-US" sz="2200" dirty="0"/>
          </a:p>
        </p:txBody>
      </p:sp>
    </p:spTree>
    <p:extLst>
      <p:ext uri="{BB962C8B-B14F-4D97-AF65-F5344CB8AC3E}">
        <p14:creationId xmlns:p14="http://schemas.microsoft.com/office/powerpoint/2010/main" val="285569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Discussion Questions</a:t>
            </a:r>
            <a:endParaRPr lang="en-US" dirty="0"/>
          </a:p>
        </p:txBody>
      </p:sp>
      <p:sp>
        <p:nvSpPr>
          <p:cNvPr id="3" name="Content Placeholder 2"/>
          <p:cNvSpPr>
            <a:spLocks noGrp="1"/>
          </p:cNvSpPr>
          <p:nvPr>
            <p:ph idx="1"/>
          </p:nvPr>
        </p:nvSpPr>
        <p:spPr>
          <a:xfrm>
            <a:off x="1662546" y="1182254"/>
            <a:ext cx="10427854" cy="5675746"/>
          </a:xfrm>
        </p:spPr>
        <p:txBody>
          <a:bodyPr>
            <a:normAutofit/>
          </a:bodyPr>
          <a:lstStyle/>
          <a:p>
            <a:r>
              <a:rPr lang="en-US" dirty="0"/>
              <a:t>1. What is Luke seeking to emphasize through the details he chooses to tell of Zechariah and Elizabeth’s story</a:t>
            </a:r>
            <a:r>
              <a:rPr lang="en-US" dirty="0" smtClean="0"/>
              <a:t>?</a:t>
            </a:r>
            <a:endParaRPr lang="en-US" dirty="0"/>
          </a:p>
          <a:p>
            <a:r>
              <a:rPr lang="en-US" dirty="0"/>
              <a:t>2. How does the story of Zechariah and Elizabeth prepare us for the story of the conception and birth of Jesus</a:t>
            </a:r>
            <a:r>
              <a:rPr lang="en-US" dirty="0" smtClean="0"/>
              <a:t>?</a:t>
            </a:r>
            <a:endParaRPr lang="en-US" dirty="0"/>
          </a:p>
          <a:p>
            <a:r>
              <a:rPr lang="en-US" dirty="0"/>
              <a:t>3. In what ways are the stories of Zechariah and Mary similar and different</a:t>
            </a:r>
            <a:r>
              <a:rPr lang="en-US" dirty="0" smtClean="0"/>
              <a:t>?</a:t>
            </a:r>
            <a:endParaRPr lang="en-US" dirty="0"/>
          </a:p>
          <a:p>
            <a:r>
              <a:rPr lang="en-US" dirty="0"/>
              <a:t>4. What is the political or royal meaning that Luke gives the event in verses 26-38</a:t>
            </a:r>
            <a:r>
              <a:rPr lang="en-US" dirty="0" smtClean="0"/>
              <a:t>?</a:t>
            </a:r>
          </a:p>
          <a:p>
            <a:r>
              <a:rPr lang="en-US" dirty="0"/>
              <a:t>5</a:t>
            </a:r>
            <a:r>
              <a:rPr lang="en-US" dirty="0" smtClean="0"/>
              <a:t>. </a:t>
            </a:r>
            <a:r>
              <a:rPr lang="en-US" dirty="0"/>
              <a:t>What characteristics of God does Mary’s song highlight</a:t>
            </a:r>
            <a:r>
              <a:rPr lang="en-US" dirty="0" smtClean="0"/>
              <a:t>?</a:t>
            </a:r>
            <a:endParaRPr lang="en-US" dirty="0"/>
          </a:p>
          <a:p>
            <a:r>
              <a:rPr lang="en-US" dirty="0"/>
              <a:t>6</a:t>
            </a:r>
            <a:r>
              <a:rPr lang="en-US" dirty="0" smtClean="0"/>
              <a:t>. </a:t>
            </a:r>
            <a:r>
              <a:rPr lang="en-US" dirty="0"/>
              <a:t>What similarities and differences do you see between Mary’s song and Zechariah’s</a:t>
            </a:r>
            <a:r>
              <a:rPr lang="en-US" dirty="0" smtClean="0"/>
              <a:t>?</a:t>
            </a:r>
            <a:endParaRPr lang="en-US" dirty="0"/>
          </a:p>
          <a:p>
            <a:r>
              <a:rPr lang="en-US" dirty="0"/>
              <a:t>7</a:t>
            </a:r>
            <a:r>
              <a:rPr lang="en-US" dirty="0" smtClean="0"/>
              <a:t>. </a:t>
            </a:r>
            <a:r>
              <a:rPr lang="en-US" dirty="0"/>
              <a:t>Luke’s first chapter holds together what we often find easier to keep separate. How does this first chapter display a concern for both the larger perspective of God’s purpose in history and the lives of ordinary people</a:t>
            </a:r>
            <a:r>
              <a:rPr lang="en-US" dirty="0" smtClean="0"/>
              <a:t>?</a:t>
            </a:r>
          </a:p>
          <a:p>
            <a:pPr lvl="0"/>
            <a:r>
              <a:rPr lang="en-US" dirty="0" smtClean="0"/>
              <a:t>8. What </a:t>
            </a:r>
            <a:r>
              <a:rPr lang="en-US" dirty="0"/>
              <a:t>similarities and contrasts is Luke setting up in verses 1-20 between Jesus and Augustus</a:t>
            </a:r>
          </a:p>
          <a:p>
            <a:pPr lvl="0"/>
            <a:r>
              <a:rPr lang="en-US" dirty="0" smtClean="0"/>
              <a:t>9. What </a:t>
            </a:r>
            <a:r>
              <a:rPr lang="en-US" dirty="0"/>
              <a:t>might Joseph and Mary be feeling after hearing both Simeon’s and Anna’s words?</a:t>
            </a:r>
          </a:p>
          <a:p>
            <a:pPr lvl="0"/>
            <a:r>
              <a:rPr lang="en-US" dirty="0" smtClean="0"/>
              <a:t>10. How </a:t>
            </a:r>
            <a:r>
              <a:rPr lang="en-US" dirty="0"/>
              <a:t>is Mary’s reaction in verse 48 at finding Jesus in the temple so understandable?</a:t>
            </a:r>
          </a:p>
          <a:p>
            <a:endParaRPr lang="en-US" dirty="0"/>
          </a:p>
          <a:p>
            <a:endParaRPr lang="en-US" dirty="0"/>
          </a:p>
          <a:p>
            <a:endParaRPr lang="en-US" sz="2200" dirty="0"/>
          </a:p>
        </p:txBody>
      </p:sp>
    </p:spTree>
    <p:extLst>
      <p:ext uri="{BB962C8B-B14F-4D97-AF65-F5344CB8AC3E}">
        <p14:creationId xmlns:p14="http://schemas.microsoft.com/office/powerpoint/2010/main" val="242306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1781</Words>
  <Application>Microsoft Office PowerPoint</Application>
  <PresentationFormat>Widescreen</PresentationFormat>
  <Paragraphs>101</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Wisp</vt:lpstr>
      <vt:lpstr>The Gospel of Luke</vt:lpstr>
      <vt:lpstr>Our time today</vt:lpstr>
      <vt:lpstr>The Prologue 1:1-1:4</vt:lpstr>
      <vt:lpstr>The Prologue 1:1-1:4</vt:lpstr>
      <vt:lpstr>The Birth of Jesus 1:5-2:20</vt:lpstr>
      <vt:lpstr>The Birth of Jesus 1:5-2:20</vt:lpstr>
      <vt:lpstr>The Birth of Jesus 1:5-2:20</vt:lpstr>
      <vt:lpstr>The Childhood of Jesus 2:21-52</vt:lpstr>
      <vt:lpstr>Discussion Questions</vt:lpstr>
      <vt:lpstr>How can we be praying for each other</vt:lpstr>
      <vt:lpstr>Next week 9/23 with David Joynt</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Luke</dc:title>
  <dc:creator>Chris Woodard</dc:creator>
  <cp:lastModifiedBy>Chris Woodard</cp:lastModifiedBy>
  <cp:revision>13</cp:revision>
  <dcterms:created xsi:type="dcterms:W3CDTF">2020-09-16T15:51:28Z</dcterms:created>
  <dcterms:modified xsi:type="dcterms:W3CDTF">2020-09-16T22:31:03Z</dcterms:modified>
</cp:coreProperties>
</file>