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57" r:id="rId3"/>
    <p:sldId id="268" r:id="rId4"/>
    <p:sldId id="263" r:id="rId5"/>
    <p:sldId id="264" r:id="rId6"/>
    <p:sldId id="265" r:id="rId7"/>
    <p:sldId id="266" r:id="rId8"/>
    <p:sldId id="271" r:id="rId9"/>
    <p:sldId id="272" r:id="rId10"/>
    <p:sldId id="273" r:id="rId11"/>
    <p:sldId id="269"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9058" autoAdjust="0"/>
  </p:normalViewPr>
  <p:slideViewPr>
    <p:cSldViewPr snapToGrid="0">
      <p:cViewPr varScale="1">
        <p:scale>
          <a:sx n="61" d="100"/>
          <a:sy n="61" d="100"/>
        </p:scale>
        <p:origin x="1284" y="6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64F22B-3289-403B-8831-50C64CD82188}" type="datetimeFigureOut">
              <a:rPr lang="en-US" smtClean="0"/>
              <a:t>9/9/2020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4E89A7-ED3E-473F-B3F2-4E0CB1914A93}" type="slidenum">
              <a:rPr lang="en-US" smtClean="0"/>
              <a:t>‹#›</a:t>
            </a:fld>
            <a:endParaRPr lang="en-US"/>
          </a:p>
        </p:txBody>
      </p:sp>
    </p:spTree>
    <p:extLst>
      <p:ext uri="{BB962C8B-B14F-4D97-AF65-F5344CB8AC3E}">
        <p14:creationId xmlns:p14="http://schemas.microsoft.com/office/powerpoint/2010/main" val="55956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Well educated and</a:t>
            </a:r>
            <a:r>
              <a:rPr lang="en-US" baseline="0" dirty="0" smtClean="0"/>
              <a:t> a native speaker of Greek. Well versed in the Greek Old Testament (uncommon). Most likely did not know Jesus, but was a traveling companion of Paul and investigated from eye witnesses, would have known all of the important people of the early church. With Paul on his later half of missionary journeys- more on this when we get to Acts. Only NT writer that was not Jewish. Doctor possibly gave him the sympathy we possessed. ‘Minister sees people at their best. Lawyers sees people at their worst. Doctors see people as they truly are.’ Luke saw people and loved them. </a:t>
            </a:r>
            <a:endParaRPr lang="en-US" dirty="0"/>
          </a:p>
        </p:txBody>
      </p:sp>
      <p:sp>
        <p:nvSpPr>
          <p:cNvPr id="4" name="Slide Number Placeholder 3"/>
          <p:cNvSpPr>
            <a:spLocks noGrp="1"/>
          </p:cNvSpPr>
          <p:nvPr>
            <p:ph type="sldNum" sz="quarter" idx="10"/>
          </p:nvPr>
        </p:nvSpPr>
        <p:spPr/>
        <p:txBody>
          <a:bodyPr/>
          <a:lstStyle/>
          <a:p>
            <a:fld id="{AF4E89A7-ED3E-473F-B3F2-4E0CB1914A93}" type="slidenum">
              <a:rPr lang="en-US" smtClean="0"/>
              <a:t>4</a:t>
            </a:fld>
            <a:endParaRPr lang="en-US"/>
          </a:p>
        </p:txBody>
      </p:sp>
    </p:spTree>
    <p:extLst>
      <p:ext uri="{BB962C8B-B14F-4D97-AF65-F5344CB8AC3E}">
        <p14:creationId xmlns:p14="http://schemas.microsoft.com/office/powerpoint/2010/main" val="830713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Became a leader of the church after</a:t>
            </a:r>
            <a:r>
              <a:rPr lang="en-US" baseline="0" dirty="0" smtClean="0"/>
              <a:t> the death of Paul and wrote the 2 part volume in the 80s. Historical and theological account of Jesus. Used Mark and Q, ‘</a:t>
            </a:r>
            <a:r>
              <a:rPr lang="en-US" baseline="0" dirty="0" err="1" smtClean="0"/>
              <a:t>quelle</a:t>
            </a:r>
            <a:r>
              <a:rPr lang="en-US" baseline="0" dirty="0" smtClean="0"/>
              <a:t>’ German for source, other teachings of Jesus and his memoirs. Possibly interviewed Mary or those who knew her (birth narrative is written from the perspective of Mary). Written to the most excellent Theophilus, title of high official in the Roman government, wealthy patron ‘lover of God’ or any Christian reader. Mark as man- simplest, straightforward, realism. Matthew as lion- Jesus as messiah, the lion of Judah. John as eagle- the highest flying bird, theological high written gospel. Luke as the calf- animal of sacrifice, Jesus sacrifice for all of the world, barriers are broken down, Jesus for Jew and Gentile, sinner and saint, savior of the world.</a:t>
            </a:r>
            <a:endParaRPr lang="en-US" dirty="0"/>
          </a:p>
        </p:txBody>
      </p:sp>
      <p:sp>
        <p:nvSpPr>
          <p:cNvPr id="4" name="Slide Number Placeholder 3"/>
          <p:cNvSpPr>
            <a:spLocks noGrp="1"/>
          </p:cNvSpPr>
          <p:nvPr>
            <p:ph type="sldNum" sz="quarter" idx="10"/>
          </p:nvPr>
        </p:nvSpPr>
        <p:spPr/>
        <p:txBody>
          <a:bodyPr/>
          <a:lstStyle/>
          <a:p>
            <a:fld id="{AF4E89A7-ED3E-473F-B3F2-4E0CB1914A93}" type="slidenum">
              <a:rPr lang="en-US" smtClean="0"/>
              <a:t>5</a:t>
            </a:fld>
            <a:endParaRPr lang="en-US"/>
          </a:p>
        </p:txBody>
      </p:sp>
    </p:spTree>
    <p:extLst>
      <p:ext uri="{BB962C8B-B14F-4D97-AF65-F5344CB8AC3E}">
        <p14:creationId xmlns:p14="http://schemas.microsoft.com/office/powerpoint/2010/main" val="2570779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Emphasized the place of Gentile Christian</a:t>
            </a:r>
            <a:r>
              <a:rPr lang="en-US" baseline="0" dirty="0" smtClean="0"/>
              <a:t> Community in God’s overall plan. Demonstrated that Jesus’ ministry was the fulfillment of the OT prophets. Gospel for the Gentiles- Theophilus and Luke both gentiles, because of this it is the easiest Gospel to understand for it is written for non Jewish people, not unlike ourselves. Gospel of prayer. Gospel for the marginalized- women- woman who washed his feet with tears social outcasts, Samaritans (good Samaritan, grateful leper is a Samaritan), unclean- Roman </a:t>
            </a:r>
            <a:r>
              <a:rPr lang="en-US" baseline="0" dirty="0" err="1" smtClean="0"/>
              <a:t>Centurian</a:t>
            </a:r>
            <a:r>
              <a:rPr lang="en-US" baseline="0" dirty="0" smtClean="0"/>
              <a:t> praised for great faith. Poor- Mary, parable of rich man and poor man, the Gospel of the underdog. Friend of outcasts- Zacchaeus, penitent thief on cross, prodigal son. </a:t>
            </a:r>
            <a:r>
              <a:rPr lang="en-US" baseline="0" dirty="0" err="1" smtClean="0"/>
              <a:t>Inbreaking</a:t>
            </a:r>
            <a:r>
              <a:rPr lang="en-US" baseline="0" dirty="0" smtClean="0"/>
              <a:t>- Jesus’ ministry of healing and presence with the marginalized communicates the reality of divine salvation here and now.  Discipleship- mercy to those in need, love enemies, do good to those who hate you, hospitality to those who cant return, give without expectation -&gt; these behaviors are only possible by a transformative encounter with God. Money as a symbol of power and prestige keeping the marginalized at distance -&gt; Money is not the issue it is the abuse of power towards the marginalized. Salvation not only future but present- restoring integrity of human life, revitalizing human communities, setting cosmos in order, commissioning the community of God’s people to put God’s grace into practice among themselves and towards ever widening circles of others. </a:t>
            </a:r>
            <a:endParaRPr lang="en-US" dirty="0"/>
          </a:p>
        </p:txBody>
      </p:sp>
      <p:sp>
        <p:nvSpPr>
          <p:cNvPr id="4" name="Slide Number Placeholder 3"/>
          <p:cNvSpPr>
            <a:spLocks noGrp="1"/>
          </p:cNvSpPr>
          <p:nvPr>
            <p:ph type="sldNum" sz="quarter" idx="10"/>
          </p:nvPr>
        </p:nvSpPr>
        <p:spPr/>
        <p:txBody>
          <a:bodyPr/>
          <a:lstStyle/>
          <a:p>
            <a:fld id="{AF4E89A7-ED3E-473F-B3F2-4E0CB1914A93}" type="slidenum">
              <a:rPr lang="en-US" smtClean="0"/>
              <a:t>7</a:t>
            </a:fld>
            <a:endParaRPr lang="en-US"/>
          </a:p>
        </p:txBody>
      </p:sp>
    </p:spTree>
    <p:extLst>
      <p:ext uri="{BB962C8B-B14F-4D97-AF65-F5344CB8AC3E}">
        <p14:creationId xmlns:p14="http://schemas.microsoft.com/office/powerpoint/2010/main" val="2764042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4E89A7-ED3E-473F-B3F2-4E0CB1914A93}" type="slidenum">
              <a:rPr lang="en-US" smtClean="0"/>
              <a:t>8</a:t>
            </a:fld>
            <a:endParaRPr lang="en-US"/>
          </a:p>
        </p:txBody>
      </p:sp>
    </p:spTree>
    <p:extLst>
      <p:ext uri="{BB962C8B-B14F-4D97-AF65-F5344CB8AC3E}">
        <p14:creationId xmlns:p14="http://schemas.microsoft.com/office/powerpoint/2010/main" val="2114844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four verses are some of the best Greek in all of the NT, he formally announces that the following work is a product of careful research. Luke wanted to know for himself, Christianity is not about blind faith but about finding the truth together. Working with God’s inspiration. No newspaper, TV or internet- story tellers. Need for an exact, precise account of who Jesus is and what Jesus did as the church spread. Theophilus a high Roman official or a literary device anyone who is a ‘lover of God.’ Recent converts to learn more. Jewish rebellion of 66, destroyed in 70, many of the places Jesus had been were being destroyed and the original generation was dying out. This was a scroll, first sentence so important, dust jacket. Greek method of introduction to an important document.</a:t>
            </a:r>
            <a:endParaRPr lang="en-US" dirty="0"/>
          </a:p>
        </p:txBody>
      </p:sp>
      <p:sp>
        <p:nvSpPr>
          <p:cNvPr id="4" name="Slide Number Placeholder 3"/>
          <p:cNvSpPr>
            <a:spLocks noGrp="1"/>
          </p:cNvSpPr>
          <p:nvPr>
            <p:ph type="sldNum" sz="quarter" idx="10"/>
          </p:nvPr>
        </p:nvSpPr>
        <p:spPr/>
        <p:txBody>
          <a:bodyPr/>
          <a:lstStyle/>
          <a:p>
            <a:fld id="{AF4E89A7-ED3E-473F-B3F2-4E0CB1914A93}" type="slidenum">
              <a:rPr lang="en-US" smtClean="0"/>
              <a:t>9</a:t>
            </a:fld>
            <a:endParaRPr lang="en-US"/>
          </a:p>
        </p:txBody>
      </p:sp>
    </p:spTree>
    <p:extLst>
      <p:ext uri="{BB962C8B-B14F-4D97-AF65-F5344CB8AC3E}">
        <p14:creationId xmlns:p14="http://schemas.microsoft.com/office/powerpoint/2010/main" val="1344587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4E89A7-ED3E-473F-B3F2-4E0CB1914A93}" type="slidenum">
              <a:rPr lang="en-US" smtClean="0"/>
              <a:t>10</a:t>
            </a:fld>
            <a:endParaRPr lang="en-US"/>
          </a:p>
        </p:txBody>
      </p:sp>
    </p:spTree>
    <p:extLst>
      <p:ext uri="{BB962C8B-B14F-4D97-AF65-F5344CB8AC3E}">
        <p14:creationId xmlns:p14="http://schemas.microsoft.com/office/powerpoint/2010/main" val="1340083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4E89A7-ED3E-473F-B3F2-4E0CB1914A93}" type="slidenum">
              <a:rPr lang="en-US" smtClean="0"/>
              <a:t>11</a:t>
            </a:fld>
            <a:endParaRPr lang="en-US"/>
          </a:p>
        </p:txBody>
      </p:sp>
    </p:spTree>
    <p:extLst>
      <p:ext uri="{BB962C8B-B14F-4D97-AF65-F5344CB8AC3E}">
        <p14:creationId xmlns:p14="http://schemas.microsoft.com/office/powerpoint/2010/main" val="2212568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4E89A7-ED3E-473F-B3F2-4E0CB1914A93}" type="slidenum">
              <a:rPr lang="en-US" smtClean="0"/>
              <a:t>12</a:t>
            </a:fld>
            <a:endParaRPr lang="en-US"/>
          </a:p>
        </p:txBody>
      </p:sp>
    </p:spTree>
    <p:extLst>
      <p:ext uri="{BB962C8B-B14F-4D97-AF65-F5344CB8AC3E}">
        <p14:creationId xmlns:p14="http://schemas.microsoft.com/office/powerpoint/2010/main" val="1177164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0813" y="482600"/>
            <a:ext cx="8915399" cy="2262781"/>
          </a:xfrm>
        </p:spPr>
        <p:txBody>
          <a:bodyPr/>
          <a:lstStyle/>
          <a:p>
            <a:r>
              <a:rPr lang="en-US" dirty="0" smtClean="0"/>
              <a:t>The Gospel of Luke</a:t>
            </a:r>
            <a:endParaRPr lang="en-US" dirty="0"/>
          </a:p>
        </p:txBody>
      </p:sp>
      <p:sp>
        <p:nvSpPr>
          <p:cNvPr id="3" name="Subtitle 2"/>
          <p:cNvSpPr>
            <a:spLocks noGrp="1"/>
          </p:cNvSpPr>
          <p:nvPr>
            <p:ph type="subTitle" idx="1"/>
          </p:nvPr>
        </p:nvSpPr>
        <p:spPr>
          <a:xfrm>
            <a:off x="3771468" y="2745381"/>
            <a:ext cx="8915399" cy="1126283"/>
          </a:xfrm>
        </p:spPr>
        <p:txBody>
          <a:bodyPr/>
          <a:lstStyle/>
          <a:p>
            <a:r>
              <a:rPr lang="en-US" dirty="0" smtClean="0"/>
              <a:t>Wednesday September 9, 2020</a:t>
            </a:r>
            <a:br>
              <a:rPr lang="en-US" dirty="0" smtClean="0"/>
            </a:br>
            <a:r>
              <a:rPr lang="en-US" dirty="0" smtClean="0"/>
              <a:t>Valley Presbyterian Church</a:t>
            </a:r>
          </a:p>
        </p:txBody>
      </p:sp>
    </p:spTree>
    <p:extLst>
      <p:ext uri="{BB962C8B-B14F-4D97-AF65-F5344CB8AC3E}">
        <p14:creationId xmlns:p14="http://schemas.microsoft.com/office/powerpoint/2010/main" val="175917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37783"/>
            <a:ext cx="8911687" cy="770581"/>
          </a:xfrm>
        </p:spPr>
        <p:txBody>
          <a:bodyPr/>
          <a:lstStyle/>
          <a:p>
            <a:r>
              <a:rPr lang="en-US" dirty="0" smtClean="0"/>
              <a:t>Breakout Groups</a:t>
            </a:r>
            <a:endParaRPr lang="en-US" dirty="0"/>
          </a:p>
        </p:txBody>
      </p:sp>
      <p:sp>
        <p:nvSpPr>
          <p:cNvPr id="3" name="Content Placeholder 2"/>
          <p:cNvSpPr>
            <a:spLocks noGrp="1"/>
          </p:cNvSpPr>
          <p:nvPr>
            <p:ph idx="1"/>
          </p:nvPr>
        </p:nvSpPr>
        <p:spPr>
          <a:xfrm>
            <a:off x="2585499" y="1182255"/>
            <a:ext cx="9277950" cy="3777622"/>
          </a:xfrm>
        </p:spPr>
        <p:txBody>
          <a:bodyPr>
            <a:normAutofit/>
          </a:bodyPr>
          <a:lstStyle/>
          <a:p>
            <a:r>
              <a:rPr lang="en-US" sz="2400" dirty="0"/>
              <a:t>Observations or questions about the </a:t>
            </a:r>
            <a:r>
              <a:rPr lang="en-US" sz="2400" dirty="0" smtClean="0"/>
              <a:t>prologue </a:t>
            </a:r>
            <a:r>
              <a:rPr lang="en-US" sz="2400" dirty="0"/>
              <a:t>of Luke</a:t>
            </a:r>
          </a:p>
          <a:p>
            <a:pPr marL="0" indent="0">
              <a:buNone/>
            </a:pPr>
            <a:endParaRPr lang="en-US" sz="2400" dirty="0"/>
          </a:p>
        </p:txBody>
      </p:sp>
    </p:spTree>
    <p:extLst>
      <p:ext uri="{BB962C8B-B14F-4D97-AF65-F5344CB8AC3E}">
        <p14:creationId xmlns:p14="http://schemas.microsoft.com/office/powerpoint/2010/main" val="1056677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37783"/>
            <a:ext cx="9143609" cy="770581"/>
          </a:xfrm>
        </p:spPr>
        <p:txBody>
          <a:bodyPr/>
          <a:lstStyle/>
          <a:p>
            <a:r>
              <a:rPr lang="en-US" dirty="0" smtClean="0"/>
              <a:t>How can we be praying for each other</a:t>
            </a:r>
            <a:endParaRPr lang="en-US" dirty="0"/>
          </a:p>
        </p:txBody>
      </p:sp>
      <p:sp>
        <p:nvSpPr>
          <p:cNvPr id="3" name="Content Placeholder 2"/>
          <p:cNvSpPr>
            <a:spLocks noGrp="1"/>
          </p:cNvSpPr>
          <p:nvPr>
            <p:ph idx="1"/>
          </p:nvPr>
        </p:nvSpPr>
        <p:spPr>
          <a:xfrm>
            <a:off x="2585499" y="1182255"/>
            <a:ext cx="8915400" cy="3777622"/>
          </a:xfrm>
        </p:spPr>
        <p:txBody>
          <a:bodyPr>
            <a:normAutofit/>
          </a:bodyPr>
          <a:lstStyle/>
          <a:p>
            <a:endParaRPr lang="en-US" sz="2200" dirty="0"/>
          </a:p>
        </p:txBody>
      </p:sp>
    </p:spTree>
    <p:extLst>
      <p:ext uri="{BB962C8B-B14F-4D97-AF65-F5344CB8AC3E}">
        <p14:creationId xmlns:p14="http://schemas.microsoft.com/office/powerpoint/2010/main" val="2533647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37783"/>
            <a:ext cx="8911687" cy="770581"/>
          </a:xfrm>
        </p:spPr>
        <p:txBody>
          <a:bodyPr/>
          <a:lstStyle/>
          <a:p>
            <a:r>
              <a:rPr lang="en-US" dirty="0" smtClean="0"/>
              <a:t>Next week 9/16</a:t>
            </a:r>
            <a:endParaRPr lang="en-US" dirty="0"/>
          </a:p>
        </p:txBody>
      </p:sp>
      <p:sp>
        <p:nvSpPr>
          <p:cNvPr id="3" name="Content Placeholder 2"/>
          <p:cNvSpPr>
            <a:spLocks noGrp="1"/>
          </p:cNvSpPr>
          <p:nvPr>
            <p:ph idx="1"/>
          </p:nvPr>
        </p:nvSpPr>
        <p:spPr>
          <a:xfrm>
            <a:off x="2585499" y="1182255"/>
            <a:ext cx="8915400" cy="3777622"/>
          </a:xfrm>
        </p:spPr>
        <p:txBody>
          <a:bodyPr>
            <a:normAutofit/>
          </a:bodyPr>
          <a:lstStyle/>
          <a:p>
            <a:r>
              <a:rPr lang="en-US" sz="2400" dirty="0" smtClean="0"/>
              <a:t>The birth and childhood of Jesus</a:t>
            </a:r>
          </a:p>
          <a:p>
            <a:pPr lvl="1"/>
            <a:r>
              <a:rPr lang="en-US" sz="2200" dirty="0" smtClean="0"/>
              <a:t>1:5-2:52</a:t>
            </a:r>
            <a:endParaRPr lang="en-US" sz="2200" dirty="0"/>
          </a:p>
        </p:txBody>
      </p:sp>
    </p:spTree>
    <p:extLst>
      <p:ext uri="{BB962C8B-B14F-4D97-AF65-F5344CB8AC3E}">
        <p14:creationId xmlns:p14="http://schemas.microsoft.com/office/powerpoint/2010/main" val="825155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37783"/>
            <a:ext cx="8911687" cy="770581"/>
          </a:xfrm>
        </p:spPr>
        <p:txBody>
          <a:bodyPr/>
          <a:lstStyle/>
          <a:p>
            <a:r>
              <a:rPr lang="en-US" dirty="0" smtClean="0"/>
              <a:t>Goals of our time together</a:t>
            </a:r>
            <a:endParaRPr lang="en-US" dirty="0"/>
          </a:p>
        </p:txBody>
      </p:sp>
      <p:sp>
        <p:nvSpPr>
          <p:cNvPr id="3" name="Content Placeholder 2"/>
          <p:cNvSpPr>
            <a:spLocks noGrp="1"/>
          </p:cNvSpPr>
          <p:nvPr>
            <p:ph idx="1"/>
          </p:nvPr>
        </p:nvSpPr>
        <p:spPr>
          <a:xfrm>
            <a:off x="2585499" y="1182255"/>
            <a:ext cx="8915400" cy="3777622"/>
          </a:xfrm>
        </p:spPr>
        <p:txBody>
          <a:bodyPr>
            <a:normAutofit/>
          </a:bodyPr>
          <a:lstStyle/>
          <a:p>
            <a:r>
              <a:rPr lang="en-US" sz="2400" dirty="0" smtClean="0"/>
              <a:t>To read the Gospel of Luke in its entirety</a:t>
            </a:r>
          </a:p>
          <a:p>
            <a:r>
              <a:rPr lang="en-US" sz="2400" dirty="0" smtClean="0"/>
              <a:t>Become closer as a community as we grow together in faith and discipleship</a:t>
            </a:r>
          </a:p>
          <a:p>
            <a:r>
              <a:rPr lang="en-US" sz="2400" dirty="0" smtClean="0"/>
              <a:t>Integrate the teachings of Jesus into our life </a:t>
            </a:r>
          </a:p>
          <a:p>
            <a:r>
              <a:rPr lang="en-US" sz="2400" dirty="0" smtClean="0"/>
              <a:t>Grow deeper in our relationship with Jesus as Lord of our life  </a:t>
            </a:r>
            <a:endParaRPr lang="en-US" sz="2400" dirty="0"/>
          </a:p>
        </p:txBody>
      </p:sp>
    </p:spTree>
    <p:extLst>
      <p:ext uri="{BB962C8B-B14F-4D97-AF65-F5344CB8AC3E}">
        <p14:creationId xmlns:p14="http://schemas.microsoft.com/office/powerpoint/2010/main" val="1005846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37783"/>
            <a:ext cx="8911687" cy="770581"/>
          </a:xfrm>
        </p:spPr>
        <p:txBody>
          <a:bodyPr/>
          <a:lstStyle/>
          <a:p>
            <a:r>
              <a:rPr lang="en-US" dirty="0" smtClean="0"/>
              <a:t>Our time today</a:t>
            </a:r>
            <a:endParaRPr lang="en-US" dirty="0"/>
          </a:p>
        </p:txBody>
      </p:sp>
      <p:sp>
        <p:nvSpPr>
          <p:cNvPr id="3" name="Content Placeholder 2"/>
          <p:cNvSpPr>
            <a:spLocks noGrp="1"/>
          </p:cNvSpPr>
          <p:nvPr>
            <p:ph idx="1"/>
          </p:nvPr>
        </p:nvSpPr>
        <p:spPr>
          <a:xfrm>
            <a:off x="2585499" y="1182255"/>
            <a:ext cx="8915400" cy="3777622"/>
          </a:xfrm>
        </p:spPr>
        <p:txBody>
          <a:bodyPr>
            <a:normAutofit/>
          </a:bodyPr>
          <a:lstStyle/>
          <a:p>
            <a:r>
              <a:rPr lang="en-US" sz="2400" dirty="0" smtClean="0"/>
              <a:t>Who is Luke</a:t>
            </a:r>
          </a:p>
          <a:p>
            <a:r>
              <a:rPr lang="en-US" sz="2400" dirty="0" smtClean="0"/>
              <a:t>Biblical placement of Luke’s Gospel</a:t>
            </a:r>
          </a:p>
          <a:p>
            <a:r>
              <a:rPr lang="en-US" sz="2400" dirty="0" smtClean="0"/>
              <a:t>Cultural context</a:t>
            </a:r>
          </a:p>
          <a:p>
            <a:r>
              <a:rPr lang="en-US" sz="2400" dirty="0" smtClean="0"/>
              <a:t>Theology</a:t>
            </a:r>
          </a:p>
          <a:p>
            <a:r>
              <a:rPr lang="en-US" sz="2400" dirty="0" smtClean="0"/>
              <a:t>The Prologue </a:t>
            </a:r>
            <a:endParaRPr lang="en-US" sz="2400" dirty="0"/>
          </a:p>
        </p:txBody>
      </p:sp>
    </p:spTree>
    <p:extLst>
      <p:ext uri="{BB962C8B-B14F-4D97-AF65-F5344CB8AC3E}">
        <p14:creationId xmlns:p14="http://schemas.microsoft.com/office/powerpoint/2010/main" val="4036887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37783"/>
            <a:ext cx="8911687" cy="770581"/>
          </a:xfrm>
        </p:spPr>
        <p:txBody>
          <a:bodyPr/>
          <a:lstStyle/>
          <a:p>
            <a:r>
              <a:rPr lang="en-US" dirty="0"/>
              <a:t>Who is Luke</a:t>
            </a:r>
          </a:p>
        </p:txBody>
      </p:sp>
      <p:sp>
        <p:nvSpPr>
          <p:cNvPr id="3" name="Content Placeholder 2"/>
          <p:cNvSpPr>
            <a:spLocks noGrp="1"/>
          </p:cNvSpPr>
          <p:nvPr>
            <p:ph idx="1"/>
          </p:nvPr>
        </p:nvSpPr>
        <p:spPr>
          <a:xfrm>
            <a:off x="2585499" y="1182255"/>
            <a:ext cx="8915400" cy="3777622"/>
          </a:xfrm>
        </p:spPr>
        <p:txBody>
          <a:bodyPr>
            <a:normAutofit/>
          </a:bodyPr>
          <a:lstStyle/>
          <a:p>
            <a:r>
              <a:rPr lang="en-US" sz="2400" dirty="0" smtClean="0"/>
              <a:t>Luke was a Gentile converted to Christianity</a:t>
            </a:r>
          </a:p>
          <a:p>
            <a:r>
              <a:rPr lang="en-US" sz="2400" dirty="0" smtClean="0"/>
              <a:t>Luke was a physician</a:t>
            </a:r>
          </a:p>
          <a:p>
            <a:pPr lvl="1"/>
            <a:r>
              <a:rPr lang="en-US" sz="2200" dirty="0" smtClean="0"/>
              <a:t>Colossians 4:14</a:t>
            </a:r>
          </a:p>
          <a:p>
            <a:r>
              <a:rPr lang="en-US" sz="2400" dirty="0" smtClean="0"/>
              <a:t>Luke was a traveling companion of Paul</a:t>
            </a:r>
          </a:p>
          <a:p>
            <a:pPr lvl="1"/>
            <a:r>
              <a:rPr lang="en-US" sz="2200" dirty="0" smtClean="0"/>
              <a:t>Philemon 1:24, Colossians 4:14, 2 Timothy 4:11</a:t>
            </a:r>
            <a:endParaRPr lang="en-US" sz="2200" dirty="0"/>
          </a:p>
        </p:txBody>
      </p:sp>
    </p:spTree>
    <p:extLst>
      <p:ext uri="{BB962C8B-B14F-4D97-AF65-F5344CB8AC3E}">
        <p14:creationId xmlns:p14="http://schemas.microsoft.com/office/powerpoint/2010/main" val="2337030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37783"/>
            <a:ext cx="8911687" cy="770581"/>
          </a:xfrm>
        </p:spPr>
        <p:txBody>
          <a:bodyPr/>
          <a:lstStyle/>
          <a:p>
            <a:r>
              <a:rPr lang="en-US" dirty="0" smtClean="0"/>
              <a:t>Biblical Placement of Luke</a:t>
            </a:r>
            <a:endParaRPr lang="en-US" dirty="0"/>
          </a:p>
        </p:txBody>
      </p:sp>
      <p:sp>
        <p:nvSpPr>
          <p:cNvPr id="3" name="Content Placeholder 2"/>
          <p:cNvSpPr>
            <a:spLocks noGrp="1"/>
          </p:cNvSpPr>
          <p:nvPr>
            <p:ph idx="1"/>
          </p:nvPr>
        </p:nvSpPr>
        <p:spPr>
          <a:xfrm>
            <a:off x="2585498" y="1182255"/>
            <a:ext cx="9361079" cy="3777622"/>
          </a:xfrm>
        </p:spPr>
        <p:txBody>
          <a:bodyPr>
            <a:normAutofit/>
          </a:bodyPr>
          <a:lstStyle/>
          <a:p>
            <a:r>
              <a:rPr lang="en-US" sz="2400" dirty="0" smtClean="0"/>
              <a:t>New Testament</a:t>
            </a:r>
          </a:p>
          <a:p>
            <a:r>
              <a:rPr lang="en-US" sz="2400" dirty="0" smtClean="0"/>
              <a:t>Gospels-Acts-Letters (Proper theology and church formation)- Revelation </a:t>
            </a:r>
          </a:p>
          <a:p>
            <a:r>
              <a:rPr lang="en-US" sz="2400" dirty="0" smtClean="0"/>
              <a:t>The Third Gospel</a:t>
            </a:r>
          </a:p>
          <a:p>
            <a:pPr lvl="1"/>
            <a:r>
              <a:rPr lang="en-US" sz="2200" dirty="0" smtClean="0"/>
              <a:t>Historical and biographical account of the life and ministry of Jesus</a:t>
            </a:r>
          </a:p>
          <a:p>
            <a:pPr lvl="1"/>
            <a:r>
              <a:rPr lang="en-US" sz="2200" dirty="0" smtClean="0"/>
              <a:t>Written to Theophilus (written for Gentiles)</a:t>
            </a:r>
          </a:p>
          <a:p>
            <a:pPr lvl="1"/>
            <a:r>
              <a:rPr lang="en-US" sz="2200" dirty="0" smtClean="0"/>
              <a:t>Luke as calf</a:t>
            </a:r>
          </a:p>
          <a:p>
            <a:pPr marL="457200" lvl="1" indent="0">
              <a:buNone/>
            </a:pPr>
            <a:endParaRPr lang="en-US" sz="2400" dirty="0"/>
          </a:p>
        </p:txBody>
      </p:sp>
    </p:spTree>
    <p:extLst>
      <p:ext uri="{BB962C8B-B14F-4D97-AF65-F5344CB8AC3E}">
        <p14:creationId xmlns:p14="http://schemas.microsoft.com/office/powerpoint/2010/main" val="3086869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37783"/>
            <a:ext cx="8911687" cy="770581"/>
          </a:xfrm>
        </p:spPr>
        <p:txBody>
          <a:bodyPr/>
          <a:lstStyle/>
          <a:p>
            <a:r>
              <a:rPr lang="en-US" dirty="0" smtClean="0"/>
              <a:t>Cultural Context of Luke</a:t>
            </a:r>
            <a:endParaRPr lang="en-US" dirty="0"/>
          </a:p>
        </p:txBody>
      </p:sp>
      <p:sp>
        <p:nvSpPr>
          <p:cNvPr id="3" name="Content Placeholder 2"/>
          <p:cNvSpPr>
            <a:spLocks noGrp="1"/>
          </p:cNvSpPr>
          <p:nvPr>
            <p:ph idx="1"/>
          </p:nvPr>
        </p:nvSpPr>
        <p:spPr>
          <a:xfrm>
            <a:off x="2585499" y="1182255"/>
            <a:ext cx="8915400" cy="4814784"/>
          </a:xfrm>
        </p:spPr>
        <p:txBody>
          <a:bodyPr>
            <a:normAutofit/>
          </a:bodyPr>
          <a:lstStyle/>
          <a:p>
            <a:r>
              <a:rPr lang="en-US" sz="2400" dirty="0" smtClean="0"/>
              <a:t>Written in the 60s - 80s</a:t>
            </a:r>
          </a:p>
          <a:p>
            <a:r>
              <a:rPr lang="en-US" sz="2400" dirty="0" smtClean="0"/>
              <a:t>Paul’s house arrest in Rome (61-63CE)</a:t>
            </a:r>
          </a:p>
          <a:p>
            <a:r>
              <a:rPr lang="en-US" sz="2400" dirty="0" smtClean="0"/>
              <a:t>Great </a:t>
            </a:r>
            <a:r>
              <a:rPr lang="en-US" sz="2400" dirty="0"/>
              <a:t>fire of Rome 64CE</a:t>
            </a:r>
          </a:p>
          <a:p>
            <a:pPr lvl="1"/>
            <a:r>
              <a:rPr lang="en-US" sz="2200" dirty="0"/>
              <a:t>Nero blamed Christians (persecution)</a:t>
            </a:r>
          </a:p>
          <a:p>
            <a:r>
              <a:rPr lang="en-US" sz="2400" dirty="0" smtClean="0"/>
              <a:t>Paul’s execution 64CE</a:t>
            </a:r>
          </a:p>
          <a:p>
            <a:r>
              <a:rPr lang="en-US" sz="2400" dirty="0" smtClean="0"/>
              <a:t>Jewish rebellion against Rome in 66CE</a:t>
            </a:r>
          </a:p>
          <a:p>
            <a:pPr lvl="1"/>
            <a:r>
              <a:rPr lang="en-US" sz="2200" dirty="0" smtClean="0"/>
              <a:t>Destruction of 2</a:t>
            </a:r>
            <a:r>
              <a:rPr lang="en-US" sz="2200" baseline="30000" dirty="0" smtClean="0"/>
              <a:t>nd</a:t>
            </a:r>
            <a:r>
              <a:rPr lang="en-US" sz="2200" dirty="0"/>
              <a:t> </a:t>
            </a:r>
            <a:r>
              <a:rPr lang="en-US" sz="2200" dirty="0" smtClean="0"/>
              <a:t>Temple 70CE</a:t>
            </a:r>
          </a:p>
          <a:p>
            <a:r>
              <a:rPr lang="en-US" sz="2400" dirty="0" smtClean="0"/>
              <a:t>Formation of early church</a:t>
            </a:r>
          </a:p>
          <a:p>
            <a:pPr lvl="1"/>
            <a:r>
              <a:rPr lang="en-US" sz="2200" dirty="0" smtClean="0"/>
              <a:t>Jewish to become Christian? </a:t>
            </a:r>
          </a:p>
          <a:p>
            <a:pPr lvl="1"/>
            <a:r>
              <a:rPr lang="en-US" sz="2200" dirty="0" smtClean="0"/>
              <a:t>Leadership/Authority</a:t>
            </a:r>
          </a:p>
        </p:txBody>
      </p:sp>
    </p:spTree>
    <p:extLst>
      <p:ext uri="{BB962C8B-B14F-4D97-AF65-F5344CB8AC3E}">
        <p14:creationId xmlns:p14="http://schemas.microsoft.com/office/powerpoint/2010/main" val="3135231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500"/>
                                        <p:tgtEl>
                                          <p:spTgt spid="3">
                                            <p:txEl>
                                              <p:pRg st="8" end="8"/>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37783"/>
            <a:ext cx="8911687" cy="770581"/>
          </a:xfrm>
        </p:spPr>
        <p:txBody>
          <a:bodyPr/>
          <a:lstStyle/>
          <a:p>
            <a:r>
              <a:rPr lang="en-US" dirty="0" smtClean="0"/>
              <a:t>Theology of Luke</a:t>
            </a:r>
            <a:endParaRPr lang="en-US" dirty="0"/>
          </a:p>
        </p:txBody>
      </p:sp>
      <p:sp>
        <p:nvSpPr>
          <p:cNvPr id="3" name="Content Placeholder 2"/>
          <p:cNvSpPr>
            <a:spLocks noGrp="1"/>
          </p:cNvSpPr>
          <p:nvPr>
            <p:ph idx="1"/>
          </p:nvPr>
        </p:nvSpPr>
        <p:spPr>
          <a:xfrm>
            <a:off x="2585498" y="1182255"/>
            <a:ext cx="9606501" cy="5444176"/>
          </a:xfrm>
        </p:spPr>
        <p:txBody>
          <a:bodyPr>
            <a:normAutofit/>
          </a:bodyPr>
          <a:lstStyle/>
          <a:p>
            <a:r>
              <a:rPr lang="en-US" sz="2400" dirty="0" smtClean="0"/>
              <a:t>Demonstrated that Jesus’ life and ministry was the fulfillment of the OT prophets</a:t>
            </a:r>
          </a:p>
          <a:p>
            <a:pPr lvl="1"/>
            <a:r>
              <a:rPr lang="en-US" sz="2200" dirty="0" smtClean="0"/>
              <a:t>4:16-21, 4:24</a:t>
            </a:r>
          </a:p>
          <a:p>
            <a:r>
              <a:rPr lang="en-US" sz="2400" dirty="0" err="1" smtClean="0"/>
              <a:t>Dischipleship</a:t>
            </a:r>
            <a:endParaRPr lang="en-US" sz="2400" dirty="0" smtClean="0"/>
          </a:p>
          <a:p>
            <a:pPr lvl="1"/>
            <a:r>
              <a:rPr lang="en-US" sz="2200" dirty="0" smtClean="0"/>
              <a:t>An invitation for all to align themselves with Jesus and thus God</a:t>
            </a:r>
          </a:p>
          <a:p>
            <a:r>
              <a:rPr lang="en-US" sz="2400" dirty="0" err="1" smtClean="0"/>
              <a:t>Inbreaking</a:t>
            </a:r>
            <a:r>
              <a:rPr lang="en-US" sz="2400" dirty="0" smtClean="0"/>
              <a:t> of the kingdom of God</a:t>
            </a:r>
          </a:p>
          <a:p>
            <a:pPr lvl="1"/>
            <a:r>
              <a:rPr lang="en-US" sz="2200" dirty="0" smtClean="0"/>
              <a:t>Miracles of healing and table fellowship</a:t>
            </a:r>
          </a:p>
          <a:p>
            <a:r>
              <a:rPr lang="en-US" sz="2400" dirty="0" smtClean="0"/>
              <a:t>Universal Gospel- God’s salvation through Jesus is for all people</a:t>
            </a:r>
          </a:p>
          <a:p>
            <a:pPr lvl="1"/>
            <a:r>
              <a:rPr lang="en-US" sz="2200" dirty="0" smtClean="0"/>
              <a:t>Gospel for the marginalized</a:t>
            </a:r>
            <a:r>
              <a:rPr lang="en-US" sz="2200" dirty="0"/>
              <a:t>-</a:t>
            </a:r>
            <a:r>
              <a:rPr lang="en-US" sz="2200" dirty="0" smtClean="0"/>
              <a:t> women, unclean, poor</a:t>
            </a:r>
          </a:p>
          <a:p>
            <a:pPr lvl="1"/>
            <a:r>
              <a:rPr lang="en-US" sz="2200" dirty="0" smtClean="0"/>
              <a:t>Samaritans, Gentiles, all people</a:t>
            </a:r>
          </a:p>
          <a:p>
            <a:pPr lvl="1"/>
            <a:r>
              <a:rPr lang="en-US" sz="2200" dirty="0" smtClean="0"/>
              <a:t>Jesus as friend of outcasts</a:t>
            </a:r>
          </a:p>
          <a:p>
            <a:pPr lvl="1"/>
            <a:endParaRPr lang="en-US" sz="2000" dirty="0" smtClean="0"/>
          </a:p>
        </p:txBody>
      </p:sp>
    </p:spTree>
    <p:extLst>
      <p:ext uri="{BB962C8B-B14F-4D97-AF65-F5344CB8AC3E}">
        <p14:creationId xmlns:p14="http://schemas.microsoft.com/office/powerpoint/2010/main" val="2982092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37783"/>
            <a:ext cx="8911687" cy="770581"/>
          </a:xfrm>
        </p:spPr>
        <p:txBody>
          <a:bodyPr/>
          <a:lstStyle/>
          <a:p>
            <a:r>
              <a:rPr lang="en-US" dirty="0" smtClean="0"/>
              <a:t>Breakout Groups</a:t>
            </a:r>
            <a:endParaRPr lang="en-US" dirty="0"/>
          </a:p>
        </p:txBody>
      </p:sp>
      <p:sp>
        <p:nvSpPr>
          <p:cNvPr id="3" name="Content Placeholder 2"/>
          <p:cNvSpPr>
            <a:spLocks noGrp="1"/>
          </p:cNvSpPr>
          <p:nvPr>
            <p:ph idx="1"/>
          </p:nvPr>
        </p:nvSpPr>
        <p:spPr>
          <a:xfrm>
            <a:off x="2585499" y="1182255"/>
            <a:ext cx="9277950" cy="3777622"/>
          </a:xfrm>
        </p:spPr>
        <p:txBody>
          <a:bodyPr>
            <a:normAutofit/>
          </a:bodyPr>
          <a:lstStyle/>
          <a:p>
            <a:r>
              <a:rPr lang="en-US" sz="2400" dirty="0" smtClean="0"/>
              <a:t>Introduce yourself</a:t>
            </a:r>
          </a:p>
          <a:p>
            <a:r>
              <a:rPr lang="en-US" sz="2400" dirty="0" smtClean="0"/>
              <a:t>Elect a scribe</a:t>
            </a:r>
            <a:endParaRPr lang="en-US" sz="2400" dirty="0"/>
          </a:p>
          <a:p>
            <a:r>
              <a:rPr lang="en-US" sz="2400" dirty="0" smtClean="0"/>
              <a:t>Observations or questions about the introduction of Luke</a:t>
            </a:r>
          </a:p>
        </p:txBody>
      </p:sp>
    </p:spTree>
    <p:extLst>
      <p:ext uri="{BB962C8B-B14F-4D97-AF65-F5344CB8AC3E}">
        <p14:creationId xmlns:p14="http://schemas.microsoft.com/office/powerpoint/2010/main" val="1052776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37783"/>
            <a:ext cx="8911687" cy="770581"/>
          </a:xfrm>
        </p:spPr>
        <p:txBody>
          <a:bodyPr/>
          <a:lstStyle/>
          <a:p>
            <a:r>
              <a:rPr lang="en-US" dirty="0" smtClean="0"/>
              <a:t>The Prologue 1:1-1:4</a:t>
            </a:r>
            <a:endParaRPr lang="en-US" dirty="0"/>
          </a:p>
        </p:txBody>
      </p:sp>
      <p:sp>
        <p:nvSpPr>
          <p:cNvPr id="3" name="Content Placeholder 2"/>
          <p:cNvSpPr>
            <a:spLocks noGrp="1"/>
          </p:cNvSpPr>
          <p:nvPr>
            <p:ph idx="1"/>
          </p:nvPr>
        </p:nvSpPr>
        <p:spPr>
          <a:xfrm>
            <a:off x="2585499" y="1182254"/>
            <a:ext cx="8915400" cy="5675746"/>
          </a:xfrm>
        </p:spPr>
        <p:txBody>
          <a:bodyPr>
            <a:normAutofit/>
          </a:bodyPr>
          <a:lstStyle/>
          <a:p>
            <a:r>
              <a:rPr lang="en-US" sz="2400" dirty="0"/>
              <a:t>Luke as a trustworthy source</a:t>
            </a:r>
          </a:p>
          <a:p>
            <a:pPr lvl="1"/>
            <a:r>
              <a:rPr lang="en-US" sz="2200" dirty="0"/>
              <a:t>Scientific </a:t>
            </a:r>
            <a:r>
              <a:rPr lang="en-US" sz="2200" dirty="0" smtClean="0"/>
              <a:t>method</a:t>
            </a:r>
          </a:p>
          <a:p>
            <a:r>
              <a:rPr lang="en-US" sz="2400" dirty="0" smtClean="0"/>
              <a:t>For Theophilus, ‘lover of God’</a:t>
            </a:r>
          </a:p>
          <a:p>
            <a:pPr lvl="1"/>
            <a:r>
              <a:rPr lang="en-US" sz="2200" dirty="0" smtClean="0"/>
              <a:t>High level Roman official </a:t>
            </a:r>
          </a:p>
          <a:p>
            <a:pPr lvl="1"/>
            <a:r>
              <a:rPr lang="en-US" sz="2200" dirty="0" smtClean="0"/>
              <a:t>Literary device for all people who love God</a:t>
            </a:r>
          </a:p>
          <a:p>
            <a:r>
              <a:rPr lang="en-US" sz="2400" dirty="0" smtClean="0"/>
              <a:t>Content is life and ministry of Jesus</a:t>
            </a:r>
          </a:p>
          <a:p>
            <a:pPr lvl="1"/>
            <a:r>
              <a:rPr lang="en-US" sz="2200" dirty="0" smtClean="0"/>
              <a:t>V.4 ‘certainty of what you have been taught’</a:t>
            </a:r>
          </a:p>
          <a:p>
            <a:r>
              <a:rPr lang="en-US" sz="2400" dirty="0" smtClean="0"/>
              <a:t>Why write it down</a:t>
            </a:r>
          </a:p>
          <a:p>
            <a:pPr lvl="1"/>
            <a:r>
              <a:rPr lang="en-US" sz="2200" dirty="0" smtClean="0"/>
              <a:t>Jewish rebellion of 66 (destruction of temple 70)</a:t>
            </a:r>
          </a:p>
          <a:p>
            <a:pPr lvl="1"/>
            <a:r>
              <a:rPr lang="en-US" sz="2200" dirty="0" smtClean="0"/>
              <a:t>People are being scattered</a:t>
            </a:r>
          </a:p>
          <a:p>
            <a:pPr lvl="1"/>
            <a:r>
              <a:rPr lang="en-US" sz="2200" dirty="0" smtClean="0"/>
              <a:t>Original places of Jesus being destroyed</a:t>
            </a:r>
          </a:p>
          <a:p>
            <a:pPr lvl="1"/>
            <a:r>
              <a:rPr lang="en-US" sz="2200" dirty="0" smtClean="0"/>
              <a:t>Original generation dying</a:t>
            </a:r>
          </a:p>
          <a:p>
            <a:pPr marL="457200" lvl="1" indent="0">
              <a:buNone/>
            </a:pPr>
            <a:endParaRPr lang="en-US" sz="2000" dirty="0"/>
          </a:p>
        </p:txBody>
      </p:sp>
    </p:spTree>
    <p:extLst>
      <p:ext uri="{BB962C8B-B14F-4D97-AF65-F5344CB8AC3E}">
        <p14:creationId xmlns:p14="http://schemas.microsoft.com/office/powerpoint/2010/main" val="2535686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188</TotalTime>
  <Words>1099</Words>
  <Application>Microsoft Office PowerPoint</Application>
  <PresentationFormat>Widescreen</PresentationFormat>
  <Paragraphs>83</Paragraphs>
  <Slides>12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3</vt:lpstr>
      <vt:lpstr>Wisp</vt:lpstr>
      <vt:lpstr>The Gospel of Luke</vt:lpstr>
      <vt:lpstr>Goals of our time together</vt:lpstr>
      <vt:lpstr>Our time today</vt:lpstr>
      <vt:lpstr>Who is Luke</vt:lpstr>
      <vt:lpstr>Biblical Placement of Luke</vt:lpstr>
      <vt:lpstr>Cultural Context of Luke</vt:lpstr>
      <vt:lpstr>Theology of Luke</vt:lpstr>
      <vt:lpstr>Breakout Groups</vt:lpstr>
      <vt:lpstr>The Prologue 1:1-1:4</vt:lpstr>
      <vt:lpstr>Breakout Groups</vt:lpstr>
      <vt:lpstr>How can we be praying for each other</vt:lpstr>
      <vt:lpstr>Next week 9/16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Gospel of Luke</dc:title>
  <dc:creator>Chris Woodard</dc:creator>
  <cp:lastModifiedBy>Charlee Turner</cp:lastModifiedBy>
  <cp:revision>27</cp:revision>
  <dcterms:created xsi:type="dcterms:W3CDTF">2020-09-09T16:17:50Z</dcterms:created>
  <dcterms:modified xsi:type="dcterms:W3CDTF">2020-09-09T22:36:55Z</dcterms:modified>
</cp:coreProperties>
</file>